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5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17.03.2020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tt.in.ua/ist-ukr_1991-2010_stan-ekonomiky-1991-1998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0%D1%83%D0%BC%D1%83%D0%BD%D0%B8" TargetMode="External"/><Relationship Id="rId3" Type="http://schemas.openxmlformats.org/officeDocument/2006/relationships/hyperlink" Target="https://uk.wikipedia.org/wiki/%D0%84%D0%B2%D1%80%D0%B5%D1%97" TargetMode="External"/><Relationship Id="rId7" Type="http://schemas.openxmlformats.org/officeDocument/2006/relationships/hyperlink" Target="https://uk.wikipedia.org/wiki/%D0%9C%D0%BE%D0%BB%D0%B4%D0%BE%D0%B2%D0%B0%D0%BD%D0%B8" TargetMode="External"/><Relationship Id="rId2" Type="http://schemas.openxmlformats.org/officeDocument/2006/relationships/hyperlink" Target="https://uk.wikipedia.org/wiki/%D0%A3%D0%BA%D1%80%D0%B0%D1%97%D0%BD%D1%86%D1%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D%D1%96%D0%BC%D1%86%D1%96" TargetMode="External"/><Relationship Id="rId5" Type="http://schemas.openxmlformats.org/officeDocument/2006/relationships/hyperlink" Target="https://uk.wikipedia.org/wiki/%D0%9F%D0%BE%D0%BB%D1%8F%D0%BA%D0%B8" TargetMode="External"/><Relationship Id="rId4" Type="http://schemas.openxmlformats.org/officeDocument/2006/relationships/hyperlink" Target="https://uk.wikipedia.org/wiki/%D0%A0%D0%BE%D1%81%D1%96%D1%8F%D0%BD%D0%B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86%D1%80%D0%B5%D0%B4%D0%B5%D0%BD%D1%82%D0%B8%D0%B7%D0%B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60648"/>
            <a:ext cx="7772400" cy="477996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Демографічна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ситуація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b="1" dirty="0" err="1">
                <a:solidFill>
                  <a:srgbClr val="FF0000"/>
                </a:solidFill>
              </a:rPr>
              <a:t>Етносоціальна</a:t>
            </a:r>
            <a:r>
              <a:rPr lang="ru-RU" b="1" dirty="0">
                <a:solidFill>
                  <a:srgbClr val="FF0000"/>
                </a:solidFill>
              </a:rPr>
              <a:t> структура. </a:t>
            </a:r>
            <a:r>
              <a:rPr lang="ru-RU" b="1" dirty="0" err="1">
                <a:solidFill>
                  <a:srgbClr val="FF0000"/>
                </a:solidFill>
              </a:rPr>
              <a:t>Протидія</a:t>
            </a:r>
            <a:r>
              <a:rPr lang="ru-RU" b="1" dirty="0">
                <a:solidFill>
                  <a:srgbClr val="FF0000"/>
                </a:solidFill>
              </a:rPr>
              <a:t> сепаратизму. </a:t>
            </a:r>
            <a:r>
              <a:rPr lang="ru-RU" b="1" dirty="0" err="1">
                <a:solidFill>
                  <a:srgbClr val="FF0000"/>
                </a:solidFill>
              </a:rPr>
              <a:t>Повернення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кримських</a:t>
            </a:r>
            <a:r>
              <a:rPr lang="ru-RU" b="1" dirty="0">
                <a:solidFill>
                  <a:srgbClr val="FF0000"/>
                </a:solidFill>
              </a:rPr>
              <a:t> татар на </a:t>
            </a:r>
            <a:r>
              <a:rPr lang="ru-RU" b="1" dirty="0" err="1">
                <a:solidFill>
                  <a:srgbClr val="FF0000"/>
                </a:solidFill>
              </a:rPr>
              <a:t>історичну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Батьківщину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8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референдуму (</a:t>
            </a:r>
            <a:r>
              <a:rPr lang="ru-RU" dirty="0" err="1"/>
              <a:t>насправді</a:t>
            </a:r>
            <a:r>
              <a:rPr lang="ru-RU" dirty="0"/>
              <a:t> — </a:t>
            </a:r>
            <a:r>
              <a:rPr lang="ru-RU" dirty="0" err="1"/>
              <a:t>опитування</a:t>
            </a:r>
            <a:r>
              <a:rPr lang="ru-RU" dirty="0"/>
              <a:t>) не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жодних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і так і не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 smtClean="0"/>
              <a:t>доведені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На </a:t>
            </a:r>
            <a:r>
              <a:rPr lang="ru-RU" dirty="0" err="1"/>
              <a:t>підігрівання</a:t>
            </a:r>
            <a:r>
              <a:rPr lang="ru-RU" dirty="0"/>
              <a:t> псевдо-</a:t>
            </a:r>
            <a:r>
              <a:rPr lang="ru-RU" dirty="0" err="1"/>
              <a:t>сепаратистських</a:t>
            </a:r>
            <a:r>
              <a:rPr lang="ru-RU" dirty="0"/>
              <a:t> </a:t>
            </a:r>
            <a:r>
              <a:rPr lang="ru-RU" dirty="0" err="1"/>
              <a:t>настроїв</a:t>
            </a:r>
            <a:r>
              <a:rPr lang="ru-RU" dirty="0"/>
              <a:t> на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направлені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фестивалі</a:t>
            </a:r>
            <a:r>
              <a:rPr lang="ru-RU" dirty="0"/>
              <a:t>, </a:t>
            </a:r>
            <a:r>
              <a:rPr lang="ru-RU" dirty="0" err="1"/>
              <a:t>військово-патріотичні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та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реконструкції</a:t>
            </a:r>
            <a:r>
              <a:rPr lang="ru-RU" dirty="0"/>
              <a:t>, </a:t>
            </a:r>
            <a:r>
              <a:rPr lang="ru-RU" dirty="0" err="1"/>
              <a:t>фотовиставки</a:t>
            </a:r>
            <a:r>
              <a:rPr lang="ru-RU" dirty="0"/>
              <a:t>;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телерадіокомпанії</a:t>
            </a:r>
            <a:r>
              <a:rPr lang="ru-RU" dirty="0"/>
              <a:t> </a:t>
            </a:r>
            <a:r>
              <a:rPr lang="ru-RU" dirty="0" err="1"/>
              <a:t>знімали</a:t>
            </a:r>
            <a:r>
              <a:rPr lang="ru-RU" dirty="0"/>
              <a:t> </a:t>
            </a:r>
            <a:r>
              <a:rPr lang="ru-RU" dirty="0" err="1"/>
              <a:t>фільми</a:t>
            </a:r>
            <a:r>
              <a:rPr lang="ru-RU" dirty="0"/>
              <a:t> і </a:t>
            </a:r>
            <a:r>
              <a:rPr lang="ru-RU" dirty="0" err="1"/>
              <a:t>телепередачі</a:t>
            </a:r>
            <a:r>
              <a:rPr lang="ru-RU" dirty="0"/>
              <a:t>, </a:t>
            </a:r>
            <a:r>
              <a:rPr lang="ru-RU" dirty="0" err="1"/>
              <a:t>присвячені</a:t>
            </a:r>
            <a:r>
              <a:rPr lang="ru-RU" dirty="0"/>
              <a:t> </a:t>
            </a:r>
            <a:r>
              <a:rPr lang="ru-RU" dirty="0" err="1"/>
              <a:t>військовій</a:t>
            </a:r>
            <a:r>
              <a:rPr lang="ru-RU" dirty="0"/>
              <a:t> </a:t>
            </a:r>
            <a:r>
              <a:rPr lang="ru-RU" dirty="0" err="1"/>
              <a:t>тематиці</a:t>
            </a:r>
            <a:r>
              <a:rPr lang="ru-RU" dirty="0"/>
              <a:t>, </a:t>
            </a:r>
            <a:r>
              <a:rPr lang="ru-RU" dirty="0" err="1"/>
              <a:t>організовували</a:t>
            </a:r>
            <a:r>
              <a:rPr lang="ru-RU" dirty="0"/>
              <a:t> </a:t>
            </a:r>
            <a:r>
              <a:rPr lang="ru-RU" dirty="0" err="1"/>
              <a:t>круглі</a:t>
            </a:r>
            <a:r>
              <a:rPr lang="ru-RU" dirty="0"/>
              <a:t> </a:t>
            </a:r>
            <a:r>
              <a:rPr lang="ru-RU" dirty="0" err="1"/>
              <a:t>столи</a:t>
            </a:r>
            <a:r>
              <a:rPr lang="ru-RU" dirty="0"/>
              <a:t> та </a:t>
            </a:r>
            <a:r>
              <a:rPr lang="ru-RU" dirty="0" err="1" smtClean="0"/>
              <a:t>конференції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 	</a:t>
            </a:r>
          </a:p>
          <a:p>
            <a:pPr algn="just"/>
            <a:r>
              <a:rPr lang="ru-RU" dirty="0"/>
              <a:t>	</a:t>
            </a:r>
            <a:r>
              <a:rPr lang="ru-RU" dirty="0" err="1" smtClean="0"/>
              <a:t>Документи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отримання</a:t>
            </a:r>
            <a:r>
              <a:rPr lang="ru-RU" dirty="0"/>
              <a:t> грошей, </a:t>
            </a:r>
            <a:r>
              <a:rPr lang="ru-RU" dirty="0" err="1"/>
              <a:t>знайдені</a:t>
            </a:r>
            <a:r>
              <a:rPr lang="ru-RU" dirty="0"/>
              <a:t> в центральному </a:t>
            </a:r>
            <a:r>
              <a:rPr lang="ru-RU" dirty="0" err="1"/>
              <a:t>офісі</a:t>
            </a:r>
            <a:r>
              <a:rPr lang="ru-RU" dirty="0"/>
              <a:t> </a:t>
            </a:r>
            <a:r>
              <a:rPr lang="ru-RU" dirty="0" err="1"/>
              <a:t>правлячої</a:t>
            </a:r>
            <a:r>
              <a:rPr lang="ru-RU" dirty="0"/>
              <a:t> </a:t>
            </a:r>
            <a:r>
              <a:rPr lang="ru-RU" dirty="0" err="1"/>
              <a:t>проросійської</a:t>
            </a:r>
            <a:r>
              <a:rPr lang="ru-RU" dirty="0"/>
              <a:t> </a:t>
            </a:r>
            <a:r>
              <a:rPr lang="ru-RU" dirty="0" err="1"/>
              <a:t>Партії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центральних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піар-кампанії</a:t>
            </a:r>
            <a:r>
              <a:rPr lang="ru-RU" dirty="0"/>
              <a:t> </a:t>
            </a:r>
            <a:r>
              <a:rPr lang="ru-RU" dirty="0" err="1"/>
              <a:t>проросійського</a:t>
            </a:r>
            <a:r>
              <a:rPr lang="ru-RU" dirty="0"/>
              <a:t> Януковича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обрана</a:t>
            </a:r>
            <a:r>
              <a:rPr lang="ru-RU" dirty="0"/>
              <a:t> тема </a:t>
            </a:r>
            <a:r>
              <a:rPr lang="ru-RU" dirty="0" smtClean="0"/>
              <a:t>фашизму-</a:t>
            </a:r>
            <a:r>
              <a:rPr lang="ru-RU" dirty="0" err="1" smtClean="0"/>
              <a:t>антифашизму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Зубожіння</a:t>
            </a:r>
            <a:r>
              <a:rPr lang="ru-RU" dirty="0" smtClean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стало </a:t>
            </a:r>
            <a:r>
              <a:rPr lang="ru-RU" dirty="0" err="1"/>
              <a:t>наслідком</a:t>
            </a:r>
            <a:r>
              <a:rPr lang="ru-RU" dirty="0"/>
              <a:t> приходу </a:t>
            </a:r>
            <a:r>
              <a:rPr lang="ru-RU" dirty="0" err="1"/>
              <a:t>криміналітету</a:t>
            </a:r>
            <a:r>
              <a:rPr lang="ru-RU" dirty="0"/>
              <a:t> до </a:t>
            </a:r>
            <a:r>
              <a:rPr lang="ru-RU" dirty="0" err="1"/>
              <a:t>влади</a:t>
            </a:r>
            <a:r>
              <a:rPr lang="ru-RU" dirty="0"/>
              <a:t> та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клептократичної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виникнення</a:t>
            </a:r>
            <a:r>
              <a:rPr lang="ru-RU" dirty="0"/>
              <a:t>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прошарках</a:t>
            </a:r>
            <a:r>
              <a:rPr lang="ru-RU" dirty="0"/>
              <a:t> </a:t>
            </a:r>
            <a:r>
              <a:rPr lang="ru-RU" dirty="0" err="1"/>
              <a:t>ностальгії</a:t>
            </a:r>
            <a:r>
              <a:rPr lang="ru-RU" dirty="0"/>
              <a:t> за СРСР, 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сильної</a:t>
            </a:r>
            <a:r>
              <a:rPr lang="ru-RU" dirty="0"/>
              <a:t> </a:t>
            </a:r>
            <a:r>
              <a:rPr lang="ru-RU" dirty="0" err="1"/>
              <a:t>турботливої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«</a:t>
            </a:r>
            <a:r>
              <a:rPr lang="ru-RU" dirty="0" err="1"/>
              <a:t>господарської</a:t>
            </a:r>
            <a:r>
              <a:rPr lang="ru-RU" dirty="0"/>
              <a:t> руки».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підігрівались</a:t>
            </a:r>
            <a:r>
              <a:rPr lang="ru-RU" dirty="0"/>
              <a:t> </a:t>
            </a:r>
            <a:r>
              <a:rPr lang="ru-RU" dirty="0" err="1"/>
              <a:t>політиками</a:t>
            </a:r>
            <a:r>
              <a:rPr lang="ru-RU" dirty="0"/>
              <a:t> та </a:t>
            </a:r>
            <a:r>
              <a:rPr lang="ru-RU" dirty="0" err="1"/>
              <a:t>політтехнологами</a:t>
            </a:r>
            <a:r>
              <a:rPr lang="ru-RU" dirty="0"/>
              <a:t> </a:t>
            </a:r>
            <a:r>
              <a:rPr lang="ru-RU" dirty="0" err="1"/>
              <a:t>закликами</a:t>
            </a:r>
            <a:r>
              <a:rPr lang="ru-RU" dirty="0"/>
              <a:t> до </a:t>
            </a:r>
            <a:r>
              <a:rPr lang="ru-RU" dirty="0" err="1"/>
              <a:t>боротьби</a:t>
            </a:r>
            <a:r>
              <a:rPr lang="ru-RU" dirty="0"/>
              <a:t> з «фашизмом», «</a:t>
            </a:r>
            <a:r>
              <a:rPr lang="ru-RU" dirty="0" err="1"/>
              <a:t>діди</a:t>
            </a:r>
            <a:r>
              <a:rPr lang="ru-RU" dirty="0"/>
              <a:t> </a:t>
            </a:r>
            <a:r>
              <a:rPr lang="ru-RU" dirty="0" err="1"/>
              <a:t>воювали</a:t>
            </a:r>
            <a:r>
              <a:rPr lang="ru-RU" dirty="0"/>
              <a:t>» </a:t>
            </a:r>
            <a:r>
              <a:rPr lang="ru-RU" dirty="0" err="1"/>
              <a:t>тощо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створювали</a:t>
            </a:r>
            <a:r>
              <a:rPr lang="ru-RU" dirty="0"/>
              <a:t> на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ілюзію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причиною </a:t>
            </a:r>
            <a:r>
              <a:rPr lang="ru-RU" dirty="0" err="1"/>
              <a:t>зубожіння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є </a:t>
            </a:r>
            <a:r>
              <a:rPr lang="ru-RU" dirty="0" err="1"/>
              <a:t>економічна</a:t>
            </a:r>
            <a:r>
              <a:rPr lang="ru-RU" dirty="0"/>
              <a:t> </a:t>
            </a:r>
            <a:r>
              <a:rPr lang="ru-RU" dirty="0" err="1"/>
              <a:t>відсталість</a:t>
            </a:r>
            <a:r>
              <a:rPr lang="ru-RU" dirty="0"/>
              <a:t> та «фашизм </a:t>
            </a:r>
            <a:r>
              <a:rPr lang="ru-RU" dirty="0" err="1"/>
              <a:t>західняків</a:t>
            </a:r>
            <a:r>
              <a:rPr lang="ru-RU" dirty="0"/>
              <a:t>».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452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175" y="105353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7030A0"/>
                </a:solidFill>
              </a:rPr>
              <a:t>Повернення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кримських</a:t>
            </a:r>
            <a:r>
              <a:rPr lang="ru-RU" sz="2000" b="1" dirty="0">
                <a:solidFill>
                  <a:srgbClr val="7030A0"/>
                </a:solidFill>
              </a:rPr>
              <a:t> татар на </a:t>
            </a:r>
            <a:r>
              <a:rPr lang="ru-RU" sz="2000" b="1" dirty="0" err="1">
                <a:solidFill>
                  <a:srgbClr val="7030A0"/>
                </a:solidFill>
              </a:rPr>
              <a:t>історичну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Батьківщину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175" y="505463"/>
            <a:ext cx="826231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71248" y="5934670"/>
            <a:ext cx="5508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Кримські</a:t>
            </a:r>
            <a:r>
              <a:rPr lang="ru-RU" dirty="0"/>
              <a:t> </a:t>
            </a:r>
            <a:r>
              <a:rPr lang="ru-RU" dirty="0" err="1"/>
              <a:t>татари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 СРСР,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останніми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дозвіл</a:t>
            </a:r>
            <a:r>
              <a:rPr lang="ru-RU" dirty="0"/>
              <a:t> </a:t>
            </a:r>
            <a:r>
              <a:rPr lang="ru-RU" dirty="0" err="1"/>
              <a:t>повернутися</a:t>
            </a:r>
            <a:r>
              <a:rPr lang="ru-RU" dirty="0"/>
              <a:t> </a:t>
            </a:r>
            <a:r>
              <a:rPr lang="ru-RU" dirty="0" err="1" smtClean="0"/>
              <a:t>додому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6200000">
            <a:off x="7342069" y="4159416"/>
            <a:ext cx="28260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(фото </a:t>
            </a:r>
            <a:r>
              <a:rPr lang="ru-RU" sz="1400" dirty="0" err="1">
                <a:solidFill>
                  <a:srgbClr val="FF0000"/>
                </a:solidFill>
              </a:rPr>
              <a:t>Олександра</a:t>
            </a:r>
            <a:r>
              <a:rPr lang="ru-RU" sz="1400" dirty="0">
                <a:solidFill>
                  <a:srgbClr val="FF0000"/>
                </a:solidFill>
              </a:rPr>
              <a:t> Клименка, «</a:t>
            </a:r>
            <a:r>
              <a:rPr lang="ru-RU" sz="1400" dirty="0" err="1">
                <a:solidFill>
                  <a:srgbClr val="FF0000"/>
                </a:solidFill>
              </a:rPr>
              <a:t>Українська</a:t>
            </a:r>
            <a:r>
              <a:rPr lang="ru-RU" sz="1400" dirty="0">
                <a:solidFill>
                  <a:srgbClr val="FF0000"/>
                </a:solidFill>
              </a:rPr>
              <a:t> правда»)</a:t>
            </a:r>
          </a:p>
        </p:txBody>
      </p:sp>
    </p:spTree>
    <p:extLst>
      <p:ext uri="{BB962C8B-B14F-4D97-AF65-F5344CB8AC3E}">
        <p14:creationId xmlns:p14="http://schemas.microsoft.com/office/powerpoint/2010/main" xmlns="" val="223469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/>
              <a:t>кримських</a:t>
            </a:r>
            <a:r>
              <a:rPr lang="ru-RU" dirty="0"/>
              <a:t> татар до </a:t>
            </a:r>
            <a:r>
              <a:rPr lang="ru-RU" dirty="0" err="1"/>
              <a:t>Криму</a:t>
            </a:r>
            <a:r>
              <a:rPr lang="ru-RU" dirty="0"/>
              <a:t> стало </a:t>
            </a:r>
            <a:r>
              <a:rPr lang="ru-RU" dirty="0" err="1"/>
              <a:t>можливим</a:t>
            </a:r>
            <a:r>
              <a:rPr lang="ru-RU" dirty="0"/>
              <a:t> у час </a:t>
            </a:r>
            <a:r>
              <a:rPr lang="ru-RU" dirty="0" err="1"/>
              <a:t>горбачовської</a:t>
            </a:r>
            <a:r>
              <a:rPr lang="ru-RU" dirty="0"/>
              <a:t> </a:t>
            </a:r>
            <a:r>
              <a:rPr lang="ru-RU" dirty="0" err="1"/>
              <a:t>Перебудови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набрав </a:t>
            </a:r>
            <a:r>
              <a:rPr lang="ru-RU" dirty="0" err="1"/>
              <a:t>сили</a:t>
            </a:r>
            <a:r>
              <a:rPr lang="ru-RU" dirty="0"/>
              <a:t> у 1988–1989 роках. </a:t>
            </a:r>
            <a:r>
              <a:rPr lang="ru-RU" dirty="0" err="1"/>
              <a:t>Основну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переселенців</a:t>
            </a:r>
            <a:r>
              <a:rPr lang="ru-RU" dirty="0"/>
              <a:t> становили </a:t>
            </a:r>
            <a:r>
              <a:rPr lang="ru-RU" dirty="0" err="1"/>
              <a:t>нащадки</a:t>
            </a:r>
            <a:r>
              <a:rPr lang="ru-RU" dirty="0"/>
              <a:t> </a:t>
            </a:r>
            <a:r>
              <a:rPr lang="ru-RU" dirty="0" err="1"/>
              <a:t>депортованих</a:t>
            </a:r>
            <a:r>
              <a:rPr lang="ru-RU" dirty="0"/>
              <a:t> у 1944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пережив </a:t>
            </a:r>
            <a:r>
              <a:rPr lang="ru-RU" dirty="0" err="1"/>
              <a:t>виселення</a:t>
            </a:r>
            <a:r>
              <a:rPr lang="ru-RU" dirty="0"/>
              <a:t> в </a:t>
            </a:r>
            <a:r>
              <a:rPr lang="ru-RU" dirty="0" err="1"/>
              <a:t>дитячому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/>
              <a:t>депортованих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перевезена до Узбекистану (78%), де селилась у </a:t>
            </a:r>
            <a:r>
              <a:rPr lang="ru-RU" dirty="0" err="1"/>
              <a:t>спецпоселеннях</a:t>
            </a:r>
            <a:r>
              <a:rPr lang="ru-RU" dirty="0"/>
              <a:t>. За </a:t>
            </a:r>
            <a:r>
              <a:rPr lang="ru-RU" dirty="0" err="1"/>
              <a:t>першого</a:t>
            </a:r>
            <a:r>
              <a:rPr lang="ru-RU" dirty="0"/>
              <a:t> секретаря М. </a:t>
            </a:r>
            <a:r>
              <a:rPr lang="ru-RU" dirty="0" err="1"/>
              <a:t>Хрущова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скасовано</a:t>
            </a:r>
            <a:r>
              <a:rPr lang="ru-RU" dirty="0"/>
              <a:t> </a:t>
            </a:r>
            <a:r>
              <a:rPr lang="ru-RU" dirty="0" err="1"/>
              <a:t>режимні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в </a:t>
            </a:r>
            <a:r>
              <a:rPr lang="ru-RU" dirty="0" err="1"/>
              <a:t>спецпоселеннях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фоні</a:t>
            </a:r>
            <a:r>
              <a:rPr lang="ru-RU" dirty="0"/>
              <a:t> такого </a:t>
            </a:r>
            <a:r>
              <a:rPr lang="ru-RU" dirty="0" err="1"/>
              <a:t>побутового</a:t>
            </a:r>
            <a:r>
              <a:rPr lang="ru-RU" dirty="0"/>
              <a:t> </a:t>
            </a:r>
            <a:r>
              <a:rPr lang="ru-RU" dirty="0" err="1"/>
              <a:t>пом’якшення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зберегла</a:t>
            </a:r>
            <a:r>
              <a:rPr lang="ru-RU" dirty="0"/>
              <a:t> </a:t>
            </a:r>
            <a:r>
              <a:rPr lang="ru-RU" dirty="0" err="1"/>
              <a:t>звинувачення</a:t>
            </a:r>
            <a:r>
              <a:rPr lang="ru-RU" dirty="0"/>
              <a:t> </a:t>
            </a:r>
            <a:r>
              <a:rPr lang="ru-RU" dirty="0" err="1"/>
              <a:t>кримських</a:t>
            </a:r>
            <a:r>
              <a:rPr lang="ru-RU" dirty="0"/>
              <a:t> татар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зради</a:t>
            </a:r>
            <a:r>
              <a:rPr lang="ru-RU" dirty="0"/>
              <a:t>. 50–60-ті роки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знаком </a:t>
            </a:r>
            <a:r>
              <a:rPr lang="ru-RU" dirty="0" err="1"/>
              <a:t>боротьби</a:t>
            </a:r>
            <a:r>
              <a:rPr lang="ru-RU" dirty="0"/>
              <a:t> татар за право </a:t>
            </a:r>
            <a:r>
              <a:rPr lang="ru-RU" dirty="0" err="1"/>
              <a:t>повернутися</a:t>
            </a:r>
            <a:r>
              <a:rPr lang="ru-RU" dirty="0"/>
              <a:t> до </a:t>
            </a:r>
            <a:r>
              <a:rPr lang="ru-RU" dirty="0" err="1"/>
              <a:t>Криму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Кремль не </a:t>
            </a:r>
            <a:r>
              <a:rPr lang="ru-RU" dirty="0" err="1"/>
              <a:t>йшов</a:t>
            </a:r>
            <a:r>
              <a:rPr lang="ru-RU" dirty="0"/>
              <a:t> на поступки.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депортовані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ширші</a:t>
            </a:r>
            <a:r>
              <a:rPr lang="ru-RU" dirty="0"/>
              <a:t> </a:t>
            </a:r>
            <a:r>
              <a:rPr lang="ru-RU" dirty="0" err="1"/>
              <a:t>громадянські</a:t>
            </a:r>
            <a:r>
              <a:rPr lang="ru-RU" dirty="0"/>
              <a:t> права з неформальною забороною </a:t>
            </a:r>
            <a:r>
              <a:rPr lang="ru-RU" dirty="0" err="1"/>
              <a:t>повернутися</a:t>
            </a:r>
            <a:r>
              <a:rPr lang="ru-RU" dirty="0"/>
              <a:t> на </a:t>
            </a:r>
            <a:r>
              <a:rPr lang="ru-RU" dirty="0" err="1"/>
              <a:t>півострів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безперервної</a:t>
            </a:r>
            <a:r>
              <a:rPr lang="ru-RU" dirty="0"/>
              <a:t> </a:t>
            </a:r>
            <a:r>
              <a:rPr lang="ru-RU" dirty="0" err="1"/>
              <a:t>боротьби</a:t>
            </a:r>
            <a:r>
              <a:rPr lang="ru-RU" dirty="0"/>
              <a:t> татар, </a:t>
            </a:r>
            <a:r>
              <a:rPr lang="ru-RU" dirty="0" err="1"/>
              <a:t>демократизації</a:t>
            </a:r>
            <a:r>
              <a:rPr lang="ru-RU" dirty="0"/>
              <a:t> та </a:t>
            </a:r>
            <a:r>
              <a:rPr lang="ru-RU" dirty="0" err="1"/>
              <a:t>лібералізації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 1989 року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перепони</a:t>
            </a:r>
            <a:r>
              <a:rPr lang="ru-RU" dirty="0"/>
              <a:t> до </a:t>
            </a:r>
            <a:r>
              <a:rPr lang="ru-RU" dirty="0" err="1"/>
              <a:t>повернення</a:t>
            </a:r>
            <a:r>
              <a:rPr lang="ru-RU" dirty="0"/>
              <a:t> на </a:t>
            </a:r>
            <a:r>
              <a:rPr lang="ru-RU" dirty="0" err="1"/>
              <a:t>батьківщину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усунуто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тогорічного</a:t>
            </a:r>
            <a:r>
              <a:rPr lang="ru-RU" dirty="0"/>
              <a:t> </a:t>
            </a:r>
            <a:r>
              <a:rPr lang="ru-RU" dirty="0" err="1"/>
              <a:t>перепису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на </a:t>
            </a:r>
            <a:r>
              <a:rPr lang="ru-RU" dirty="0" err="1"/>
              <a:t>півострові</a:t>
            </a:r>
            <a:r>
              <a:rPr lang="ru-RU" dirty="0"/>
              <a:t> проживало 38 тис. </a:t>
            </a:r>
            <a:r>
              <a:rPr lang="ru-RU" dirty="0" err="1"/>
              <a:t>кримських</a:t>
            </a:r>
            <a:r>
              <a:rPr lang="ru-RU" dirty="0"/>
              <a:t> </a:t>
            </a:r>
            <a:r>
              <a:rPr lang="ru-RU" dirty="0" err="1"/>
              <a:t>татарів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7791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За </a:t>
            </a:r>
            <a:r>
              <a:rPr lang="ru-RU" dirty="0"/>
              <a:t>4 роки половина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</a:t>
            </a:r>
            <a:r>
              <a:rPr lang="ru-RU" dirty="0" err="1"/>
              <a:t>кримських</a:t>
            </a:r>
            <a:r>
              <a:rPr lang="ru-RU" dirty="0"/>
              <a:t> татар (250 тис.) </a:t>
            </a:r>
            <a:r>
              <a:rPr lang="ru-RU" dirty="0" err="1"/>
              <a:t>повернулася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позитивно </a:t>
            </a:r>
            <a:r>
              <a:rPr lang="ru-RU" dirty="0" err="1"/>
              <a:t>вплинуло</a:t>
            </a:r>
            <a:r>
              <a:rPr lang="ru-RU" dirty="0"/>
              <a:t> на </a:t>
            </a:r>
            <a:r>
              <a:rPr lang="ru-RU" dirty="0" err="1"/>
              <a:t>приріст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на початку 1990-х </a:t>
            </a:r>
            <a:r>
              <a:rPr lang="ru-RU" dirty="0" err="1"/>
              <a:t>років</a:t>
            </a:r>
            <a:r>
              <a:rPr lang="ru-RU" dirty="0"/>
              <a:t>. Для </a:t>
            </a:r>
            <a:r>
              <a:rPr lang="ru-RU" dirty="0" err="1"/>
              <a:t>представлення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народу перед </a:t>
            </a:r>
            <a:r>
              <a:rPr lang="ru-RU" dirty="0" err="1"/>
              <a:t>владою</a:t>
            </a:r>
            <a:r>
              <a:rPr lang="ru-RU" dirty="0"/>
              <a:t> та в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організаціях</a:t>
            </a:r>
            <a:r>
              <a:rPr lang="ru-RU" dirty="0"/>
              <a:t> 1991 року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утворено</a:t>
            </a:r>
            <a:r>
              <a:rPr lang="ru-RU" dirty="0"/>
              <a:t> </a:t>
            </a:r>
            <a:r>
              <a:rPr lang="ru-RU" dirty="0" err="1"/>
              <a:t>Меджліс</a:t>
            </a:r>
            <a:r>
              <a:rPr lang="ru-RU" dirty="0"/>
              <a:t> </a:t>
            </a:r>
            <a:r>
              <a:rPr lang="ru-RU" dirty="0" err="1"/>
              <a:t>кримськотатарського</a:t>
            </a:r>
            <a:r>
              <a:rPr lang="ru-RU" dirty="0"/>
              <a:t> народу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Метод «</a:t>
            </a:r>
            <a:r>
              <a:rPr lang="ru-RU" b="1" dirty="0" err="1" smtClean="0"/>
              <a:t>Словничок</a:t>
            </a:r>
            <a:r>
              <a:rPr lang="ru-RU" b="1" dirty="0" smtClean="0"/>
              <a:t>»</a:t>
            </a:r>
            <a:endParaRPr lang="ru-RU" b="1" dirty="0"/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	</a:t>
            </a:r>
            <a:r>
              <a:rPr lang="ru-RU" sz="2400" b="1" dirty="0" err="1" smtClean="0">
                <a:solidFill>
                  <a:srgbClr val="FF0000"/>
                </a:solidFill>
              </a:rPr>
              <a:t>Меджліс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—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діючий</a:t>
            </a:r>
            <a:r>
              <a:rPr lang="ru-RU" sz="2400" dirty="0"/>
              <a:t> </a:t>
            </a:r>
            <a:r>
              <a:rPr lang="ru-RU" sz="2400" dirty="0" err="1"/>
              <a:t>представницький</a:t>
            </a:r>
            <a:r>
              <a:rPr lang="ru-RU" sz="2400" dirty="0"/>
              <a:t> орган </a:t>
            </a:r>
            <a:r>
              <a:rPr lang="ru-RU" sz="2400" dirty="0" err="1"/>
              <a:t>корінного</a:t>
            </a:r>
            <a:r>
              <a:rPr lang="ru-RU" sz="2400" dirty="0"/>
              <a:t> народу. </a:t>
            </a:r>
            <a:endParaRPr lang="ru-RU" dirty="0" smtClean="0"/>
          </a:p>
          <a:p>
            <a:pPr algn="just"/>
            <a:r>
              <a:rPr lang="ru-RU" dirty="0" smtClean="0"/>
              <a:t>	До </a:t>
            </a:r>
            <a:r>
              <a:rPr lang="ru-RU" dirty="0" err="1"/>
              <a:t>його</a:t>
            </a:r>
            <a:r>
              <a:rPr lang="ru-RU" dirty="0"/>
              <a:t> складу входить 33 члени. На початку 2014 року в </a:t>
            </a:r>
            <a:r>
              <a:rPr lang="ru-RU" dirty="0" err="1"/>
              <a:t>Криму</a:t>
            </a:r>
            <a:r>
              <a:rPr lang="ru-RU" dirty="0"/>
              <a:t> </a:t>
            </a:r>
            <a:r>
              <a:rPr lang="ru-RU" dirty="0" err="1"/>
              <a:t>діяло</a:t>
            </a:r>
            <a:r>
              <a:rPr lang="ru-RU" dirty="0"/>
              <a:t> 230 </a:t>
            </a:r>
            <a:r>
              <a:rPr lang="ru-RU" dirty="0" err="1"/>
              <a:t>місцевих</a:t>
            </a:r>
            <a:r>
              <a:rPr lang="ru-RU" dirty="0"/>
              <a:t> і </a:t>
            </a:r>
            <a:r>
              <a:rPr lang="ru-RU" dirty="0" err="1"/>
              <a:t>регіональних</a:t>
            </a:r>
            <a:r>
              <a:rPr lang="ru-RU" dirty="0"/>
              <a:t> </a:t>
            </a:r>
            <a:r>
              <a:rPr lang="ru-RU" dirty="0" err="1"/>
              <a:t>меджлісів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становила </a:t>
            </a:r>
            <a:r>
              <a:rPr lang="ru-RU" dirty="0" err="1"/>
              <a:t>близько</a:t>
            </a:r>
            <a:r>
              <a:rPr lang="ru-RU" dirty="0"/>
              <a:t> 2,5 тис.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/>
              <a:t>відбувалося</a:t>
            </a:r>
            <a:r>
              <a:rPr lang="ru-RU" dirty="0"/>
              <a:t> </a:t>
            </a:r>
            <a:r>
              <a:rPr lang="ru-RU" dirty="0" err="1"/>
              <a:t>стихійно</a:t>
            </a:r>
            <a:r>
              <a:rPr lang="ru-RU" dirty="0"/>
              <a:t>, на </a:t>
            </a:r>
            <a:r>
              <a:rPr lang="ru-RU" dirty="0" err="1"/>
              <a:t>кримській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smtClean="0"/>
              <a:t>для татар </a:t>
            </a:r>
            <a:r>
              <a:rPr lang="ru-RU" dirty="0" err="1" smtClean="0"/>
              <a:t>були</a:t>
            </a:r>
            <a:r>
              <a:rPr lang="ru-RU" dirty="0" smtClean="0"/>
              <a:t> проблем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земельні</a:t>
            </a:r>
            <a:r>
              <a:rPr lang="ru-RU" dirty="0"/>
              <a:t> </a:t>
            </a:r>
            <a:r>
              <a:rPr lang="ru-RU" dirty="0" err="1"/>
              <a:t>суперечки</a:t>
            </a:r>
            <a:r>
              <a:rPr lang="ru-RU" dirty="0"/>
              <a:t> з жителями,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заселилися</a:t>
            </a:r>
            <a:r>
              <a:rPr lang="ru-RU" dirty="0"/>
              <a:t> в </a:t>
            </a:r>
            <a:r>
              <a:rPr lang="ru-RU" dirty="0" err="1"/>
              <a:t>Криму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1944 року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З </a:t>
            </a:r>
            <a:r>
              <a:rPr lang="ru-RU" dirty="0" err="1"/>
              <a:t>отриманням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кримських</a:t>
            </a:r>
            <a:r>
              <a:rPr lang="ru-RU" dirty="0"/>
              <a:t> татар на </a:t>
            </a:r>
            <a:r>
              <a:rPr lang="ru-RU" dirty="0" err="1"/>
              <a:t>історичну</a:t>
            </a:r>
            <a:r>
              <a:rPr lang="ru-RU" dirty="0"/>
              <a:t> </a:t>
            </a:r>
            <a:r>
              <a:rPr lang="ru-RU" dirty="0" err="1"/>
              <a:t>батьківщину</a:t>
            </a:r>
            <a:r>
              <a:rPr lang="ru-RU" dirty="0"/>
              <a:t> стало справою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>
                <a:solidFill>
                  <a:srgbClr val="FF0000"/>
                </a:solidFill>
              </a:rPr>
              <a:t>7.12.1991 р</a:t>
            </a:r>
            <a:r>
              <a:rPr lang="ru-RU" dirty="0"/>
              <a:t>. Л. Кравчук, заявив,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кримчаків</a:t>
            </a:r>
            <a:r>
              <a:rPr lang="ru-RU" dirty="0"/>
              <a:t> повинно бути створено </a:t>
            </a:r>
            <a:r>
              <a:rPr lang="ru-RU" dirty="0" err="1"/>
              <a:t>підходящі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тому,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чисельністю</a:t>
            </a:r>
            <a:r>
              <a:rPr lang="ru-RU" dirty="0"/>
              <a:t> вони становили </a:t>
            </a:r>
            <a:r>
              <a:rPr lang="ru-RU" dirty="0" err="1"/>
              <a:t>меншість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півострову</a:t>
            </a:r>
            <a:r>
              <a:rPr lang="ru-RU" dirty="0"/>
              <a:t>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6009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87849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Актуалізація опорних знань</a:t>
            </a:r>
          </a:p>
          <a:p>
            <a:endParaRPr lang="uk-UA" sz="2000" b="1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</a:rPr>
              <a:t>Схарактеризуйте одним реченням історичних діячів відповідно до їхньої ролі в подіях 1990-х рр.: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2060"/>
                </a:solidFill>
              </a:rPr>
              <a:t>Л. Кучма;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2060"/>
                </a:solidFill>
              </a:rPr>
              <a:t>О. Мороз;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2060"/>
                </a:solidFill>
              </a:rPr>
              <a:t>М. Сирота.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0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2. У чому полягає історичне значення ухвалення КУ?</a:t>
            </a:r>
          </a:p>
          <a:p>
            <a:endParaRPr lang="uk-UA" sz="20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</a:rPr>
              <a:t>3. </a:t>
            </a:r>
            <a:r>
              <a:rPr lang="uk-UA" sz="2000" b="1" dirty="0" err="1" smtClean="0">
                <a:solidFill>
                  <a:srgbClr val="002060"/>
                </a:solidFill>
              </a:rPr>
              <a:t>Підтвердіть</a:t>
            </a:r>
            <a:r>
              <a:rPr lang="uk-UA" sz="2000" b="1" dirty="0" smtClean="0">
                <a:solidFill>
                  <a:srgbClr val="002060"/>
                </a:solidFill>
              </a:rPr>
              <a:t> фактами або спростуйте слушність тверджень.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2060"/>
                </a:solidFill>
              </a:rPr>
              <a:t>Провідна роль «партії влади» у творенні державності України призводила до надто повільного просування в реформах.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002060"/>
                </a:solidFill>
              </a:rPr>
              <a:t>Зволікання з реформою державних інститутів загальмувало перехід до демократичного устрою й негативно позначилося на ефективності влади.</a:t>
            </a:r>
          </a:p>
          <a:p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49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986" y="1052736"/>
            <a:ext cx="87849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У </a:t>
            </a:r>
            <a:r>
              <a:rPr lang="ru-RU" sz="2000" dirty="0" err="1"/>
              <a:t>рік</a:t>
            </a:r>
            <a:r>
              <a:rPr lang="ru-RU" sz="2000" dirty="0"/>
              <a:t> </a:t>
            </a:r>
            <a:r>
              <a:rPr lang="ru-RU" sz="2000" dirty="0" err="1"/>
              <a:t>проголошення</a:t>
            </a:r>
            <a:r>
              <a:rPr lang="ru-RU" sz="2000" dirty="0"/>
              <a:t> </a:t>
            </a:r>
            <a:r>
              <a:rPr lang="ru-RU" sz="2000" dirty="0" err="1"/>
              <a:t>незалежності</a:t>
            </a:r>
            <a:r>
              <a:rPr lang="ru-RU" sz="2000" dirty="0"/>
              <a:t> </a:t>
            </a:r>
            <a:r>
              <a:rPr lang="ru-RU" sz="2000" dirty="0" err="1"/>
              <a:t>Україна</a:t>
            </a:r>
            <a:r>
              <a:rPr lang="ru-RU" sz="2000" dirty="0"/>
              <a:t> </a:t>
            </a:r>
            <a:r>
              <a:rPr lang="ru-RU" sz="2000" dirty="0" err="1"/>
              <a:t>об’єднала</a:t>
            </a:r>
            <a:r>
              <a:rPr lang="ru-RU" sz="2000" dirty="0"/>
              <a:t> в </a:t>
            </a:r>
            <a:r>
              <a:rPr lang="ru-RU" sz="2000" dirty="0" err="1"/>
              <a:t>собі</a:t>
            </a:r>
            <a:r>
              <a:rPr lang="ru-RU" sz="2000" dirty="0"/>
              <a:t> 51,944 млн </a:t>
            </a:r>
            <a:r>
              <a:rPr lang="ru-RU" sz="2000" dirty="0" err="1"/>
              <a:t>громадян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	</a:t>
            </a:r>
            <a:r>
              <a:rPr lang="ru-RU" sz="2000" dirty="0" err="1" smtClean="0"/>
              <a:t>Демографічні</a:t>
            </a:r>
            <a:r>
              <a:rPr lang="ru-RU" sz="2000" dirty="0" smtClean="0"/>
              <a:t> </a:t>
            </a:r>
            <a:r>
              <a:rPr lang="ru-RU" sz="2000" dirty="0" err="1"/>
              <a:t>процеси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 </a:t>
            </a:r>
            <a:r>
              <a:rPr lang="ru-RU" sz="2000" dirty="0" err="1"/>
              <a:t>першого</a:t>
            </a:r>
            <a:r>
              <a:rPr lang="ru-RU" sz="2000" dirty="0"/>
              <a:t> </a:t>
            </a:r>
            <a:r>
              <a:rPr lang="ru-RU" sz="2000" dirty="0" err="1"/>
              <a:t>десятиліття</a:t>
            </a:r>
            <a:r>
              <a:rPr lang="ru-RU" sz="2000" dirty="0"/>
              <a:t> </a:t>
            </a:r>
            <a:r>
              <a:rPr lang="ru-RU" sz="2000" dirty="0" err="1"/>
              <a:t>незалежності</a:t>
            </a:r>
            <a:r>
              <a:rPr lang="ru-RU" sz="2000" dirty="0"/>
              <a:t> </a:t>
            </a:r>
            <a:r>
              <a:rPr lang="ru-RU" sz="2000" dirty="0" err="1"/>
              <a:t>набули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</a:t>
            </a:r>
            <a:r>
              <a:rPr lang="ru-RU" sz="2000" dirty="0" err="1"/>
              <a:t>небаченої</a:t>
            </a:r>
            <a:r>
              <a:rPr lang="ru-RU" sz="2000" dirty="0"/>
              <a:t> </a:t>
            </a:r>
            <a:r>
              <a:rPr lang="ru-RU" sz="2000" dirty="0" err="1"/>
              <a:t>кризи</a:t>
            </a:r>
            <a:r>
              <a:rPr lang="ru-RU" sz="2000" dirty="0"/>
              <a:t> </a:t>
            </a:r>
            <a:r>
              <a:rPr lang="ru-RU" sz="2000" dirty="0" err="1"/>
              <a:t>народонаселення</a:t>
            </a:r>
            <a:r>
              <a:rPr lang="ru-RU" sz="2000" dirty="0"/>
              <a:t>, яка не </a:t>
            </a:r>
            <a:r>
              <a:rPr lang="ru-RU" sz="2000" dirty="0" err="1"/>
              <a:t>притаманна</a:t>
            </a:r>
            <a:r>
              <a:rPr lang="ru-RU" sz="2000" dirty="0"/>
              <a:t> </a:t>
            </a:r>
            <a:r>
              <a:rPr lang="ru-RU" sz="2000" dirty="0" err="1"/>
              <a:t>мирній</a:t>
            </a:r>
            <a:r>
              <a:rPr lang="ru-RU" sz="2000" dirty="0"/>
              <a:t> </a:t>
            </a:r>
            <a:r>
              <a:rPr lang="ru-RU" sz="2000" dirty="0" err="1"/>
              <a:t>добі</a:t>
            </a:r>
            <a:r>
              <a:rPr lang="ru-RU" sz="2000" dirty="0"/>
              <a:t>. </a:t>
            </a:r>
            <a:r>
              <a:rPr lang="ru-RU" sz="2000" b="1" dirty="0"/>
              <a:t>1990 </a:t>
            </a:r>
            <a:r>
              <a:rPr lang="ru-RU" sz="2000" dirty="0"/>
              <a:t>року </a:t>
            </a:r>
            <a:r>
              <a:rPr lang="ru-RU" sz="2000" dirty="0" err="1"/>
              <a:t>населення</a:t>
            </a:r>
            <a:r>
              <a:rPr lang="ru-RU" sz="2000" dirty="0"/>
              <a:t> УРСР становило 51,6 млн </a:t>
            </a:r>
            <a:r>
              <a:rPr lang="ru-RU" sz="2000" dirty="0" err="1"/>
              <a:t>громадян</a:t>
            </a:r>
            <a:r>
              <a:rPr lang="ru-RU" sz="2000" dirty="0"/>
              <a:t>, </a:t>
            </a:r>
            <a:r>
              <a:rPr lang="ru-RU" sz="2000" b="1" dirty="0"/>
              <a:t>2000</a:t>
            </a:r>
            <a:r>
              <a:rPr lang="ru-RU" sz="2000" dirty="0"/>
              <a:t> року – 49,1 млн </a:t>
            </a:r>
            <a:r>
              <a:rPr lang="ru-RU" sz="2000" dirty="0" err="1"/>
              <a:t>Це</a:t>
            </a:r>
            <a:r>
              <a:rPr lang="ru-RU" sz="2000" dirty="0"/>
              <a:t> при </a:t>
            </a:r>
            <a:r>
              <a:rPr lang="ru-RU" sz="2000" dirty="0" err="1"/>
              <a:t>умові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 </a:t>
            </a:r>
            <a:r>
              <a:rPr lang="ru-RU" sz="2000" b="1" dirty="0"/>
              <a:t>1993</a:t>
            </a:r>
            <a:r>
              <a:rPr lang="ru-RU" sz="2000" dirty="0"/>
              <a:t> року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досягла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апогею – 51,9 млн (за 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/>
              <a:t>даними</a:t>
            </a:r>
            <a:r>
              <a:rPr lang="ru-RU" sz="2000" dirty="0"/>
              <a:t> – 52,4). </a:t>
            </a:r>
            <a:endParaRPr lang="ru-RU" sz="2000" dirty="0" smtClean="0"/>
          </a:p>
          <a:p>
            <a:pPr algn="just"/>
            <a:r>
              <a:rPr lang="ru-RU" sz="2000" dirty="0"/>
              <a:t>	</a:t>
            </a:r>
            <a:r>
              <a:rPr lang="ru-RU" sz="2000" dirty="0" err="1" smtClean="0"/>
              <a:t>Витоки</a:t>
            </a:r>
            <a:r>
              <a:rPr lang="ru-RU" sz="2000" dirty="0" smtClean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крилися</a:t>
            </a:r>
            <a:r>
              <a:rPr lang="ru-RU" sz="2000" dirty="0"/>
              <a:t> не </a:t>
            </a:r>
            <a:r>
              <a:rPr lang="ru-RU" sz="2000" dirty="0" err="1"/>
              <a:t>лише</a:t>
            </a:r>
            <a:r>
              <a:rPr lang="ru-RU" sz="2000" dirty="0"/>
              <a:t> в </a:t>
            </a:r>
            <a:r>
              <a:rPr lang="ru-RU" sz="2000" dirty="0" err="1"/>
              <a:t>особливих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 90-х </a:t>
            </a:r>
            <a:r>
              <a:rPr lang="ru-RU" sz="2000" dirty="0" err="1"/>
              <a:t>років</a:t>
            </a:r>
            <a:r>
              <a:rPr lang="ru-RU" sz="2000" dirty="0"/>
              <a:t>, а й </a:t>
            </a:r>
            <a:r>
              <a:rPr lang="ru-RU" sz="2000" dirty="0" err="1"/>
              <a:t>сягали</a:t>
            </a:r>
            <a:r>
              <a:rPr lang="ru-RU" sz="2000" dirty="0"/>
              <a:t> 1960-х </a:t>
            </a:r>
            <a:r>
              <a:rPr lang="ru-RU" sz="2000" dirty="0" err="1"/>
              <a:t>років</a:t>
            </a:r>
            <a:r>
              <a:rPr lang="ru-RU" sz="2000" dirty="0" smtClean="0"/>
              <a:t>.</a:t>
            </a:r>
          </a:p>
          <a:p>
            <a:pPr lvl="0" algn="just"/>
            <a:endParaRPr lang="ru-RU" dirty="0">
              <a:solidFill>
                <a:prstClr val="black"/>
              </a:solidFill>
            </a:endParaRPr>
          </a:p>
          <a:p>
            <a:pPr lvl="0" algn="just"/>
            <a:r>
              <a:rPr lang="ru-RU" b="1" dirty="0">
                <a:solidFill>
                  <a:prstClr val="black"/>
                </a:solidFill>
              </a:rPr>
              <a:t>Метод «</a:t>
            </a:r>
            <a:r>
              <a:rPr lang="ru-RU" b="1" dirty="0" err="1">
                <a:solidFill>
                  <a:prstClr val="black"/>
                </a:solidFill>
              </a:rPr>
              <a:t>Словничок</a:t>
            </a:r>
            <a:r>
              <a:rPr lang="ru-RU" b="1" dirty="0" smtClean="0">
                <a:solidFill>
                  <a:prstClr val="black"/>
                </a:solidFill>
              </a:rPr>
              <a:t>»</a:t>
            </a:r>
            <a:endParaRPr lang="ru-RU" sz="2000" dirty="0"/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	</a:t>
            </a:r>
            <a:r>
              <a:rPr lang="ru-RU" sz="2000" b="1" dirty="0" err="1" smtClean="0">
                <a:solidFill>
                  <a:srgbClr val="FF0000"/>
                </a:solidFill>
              </a:rPr>
              <a:t>Основні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чинники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демографічної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ями</a:t>
            </a:r>
            <a:r>
              <a:rPr lang="ru-RU" sz="2000" b="1" dirty="0">
                <a:solidFill>
                  <a:srgbClr val="FF0000"/>
                </a:solidFill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 smtClean="0">
                <a:hlinkClick r:id="rId2"/>
              </a:rPr>
              <a:t>економічна</a:t>
            </a:r>
            <a:r>
              <a:rPr lang="ru-RU" sz="2000" dirty="0" smtClean="0"/>
              <a:t> та </a:t>
            </a:r>
            <a:r>
              <a:rPr lang="ru-RU" sz="2000" dirty="0" err="1" smtClean="0"/>
              <a:t>соціальна</a:t>
            </a:r>
            <a:r>
              <a:rPr lang="ru-RU" sz="2000" dirty="0" smtClean="0"/>
              <a:t> </a:t>
            </a:r>
            <a:r>
              <a:rPr lang="ru-RU" sz="2000" dirty="0" err="1"/>
              <a:t>кризи</a:t>
            </a:r>
            <a:r>
              <a:rPr lang="ru-RU" sz="2000" dirty="0"/>
              <a:t> 1990-х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 smtClean="0"/>
              <a:t>падіння</a:t>
            </a:r>
            <a:r>
              <a:rPr lang="ru-RU" sz="2000" dirty="0" smtClean="0"/>
              <a:t> </a:t>
            </a:r>
            <a:r>
              <a:rPr lang="ru-RU" sz="2000" dirty="0" err="1"/>
              <a:t>темпів</a:t>
            </a:r>
            <a:r>
              <a:rPr lang="ru-RU" sz="2000" dirty="0"/>
              <a:t> </a:t>
            </a:r>
            <a:r>
              <a:rPr lang="ru-RU" sz="2000" dirty="0" err="1"/>
              <a:t>народжуваності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в </a:t>
            </a:r>
            <a:r>
              <a:rPr lang="ru-RU" sz="2000" dirty="0" err="1"/>
              <a:t>радянський</a:t>
            </a:r>
            <a:r>
              <a:rPr lang="ru-RU" sz="2000" dirty="0"/>
              <a:t> час і </a:t>
            </a:r>
            <a:r>
              <a:rPr lang="ru-RU" sz="2000" dirty="0" err="1" smtClean="0"/>
              <a:t>високий</a:t>
            </a:r>
            <a:endParaRPr lang="ru-RU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err="1" smtClean="0"/>
              <a:t>коефіцієнт</a:t>
            </a:r>
            <a:r>
              <a:rPr lang="ru-RU" sz="2000" dirty="0" smtClean="0"/>
              <a:t> </a:t>
            </a:r>
            <a:r>
              <a:rPr lang="ru-RU" sz="2000" dirty="0" err="1"/>
              <a:t>смертності</a:t>
            </a:r>
            <a:r>
              <a:rPr lang="ru-RU" sz="2000" dirty="0"/>
              <a:t> у </a:t>
            </a:r>
            <a:r>
              <a:rPr lang="ru-RU" sz="2000" dirty="0" err="1"/>
              <a:t>кінці</a:t>
            </a:r>
            <a:r>
              <a:rPr lang="ru-RU" sz="2000" dirty="0"/>
              <a:t> ХХ 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активна </a:t>
            </a:r>
            <a:r>
              <a:rPr lang="ru-RU" sz="2000" dirty="0" err="1"/>
              <a:t>еміграція</a:t>
            </a:r>
            <a:r>
              <a:rPr lang="ru-RU" sz="2000" dirty="0"/>
              <a:t> з </a:t>
            </a:r>
            <a:r>
              <a:rPr lang="ru-RU" sz="2000" dirty="0" err="1"/>
              <a:t>України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28691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7030A0"/>
                </a:solidFill>
              </a:rPr>
              <a:t>Демографічна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ситуація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під</a:t>
            </a:r>
            <a:r>
              <a:rPr lang="ru-RU" sz="2000" b="1" dirty="0" smtClean="0">
                <a:solidFill>
                  <a:srgbClr val="7030A0"/>
                </a:solidFill>
              </a:rPr>
              <a:t> час </a:t>
            </a:r>
            <a:r>
              <a:rPr lang="ru-RU" sz="2000" b="1" dirty="0" err="1" smtClean="0">
                <a:solidFill>
                  <a:srgbClr val="7030A0"/>
                </a:solidFill>
              </a:rPr>
              <a:t>економічної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кризи</a:t>
            </a:r>
            <a:r>
              <a:rPr lang="ru-RU" sz="2000" b="1" dirty="0" smtClean="0">
                <a:solidFill>
                  <a:srgbClr val="7030A0"/>
                </a:solidFill>
              </a:rPr>
              <a:t> в </a:t>
            </a:r>
            <a:r>
              <a:rPr lang="ru-RU" sz="2000" b="1" dirty="0" err="1" smtClean="0">
                <a:solidFill>
                  <a:srgbClr val="7030A0"/>
                </a:solidFill>
              </a:rPr>
              <a:t>Україні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18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484" y="260648"/>
            <a:ext cx="86419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УРСР </a:t>
            </a:r>
            <a:r>
              <a:rPr lang="ru-RU" dirty="0"/>
              <a:t>переживала </a:t>
            </a:r>
            <a:r>
              <a:rPr lang="ru-RU" dirty="0" err="1"/>
              <a:t>господарський</a:t>
            </a:r>
            <a:r>
              <a:rPr lang="ru-RU" dirty="0"/>
              <a:t> </a:t>
            </a:r>
            <a:r>
              <a:rPr lang="ru-RU" dirty="0" err="1"/>
              <a:t>занепад</a:t>
            </a:r>
            <a:r>
              <a:rPr lang="ru-RU" dirty="0"/>
              <a:t> в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Союзу. </a:t>
            </a:r>
            <a:endParaRPr lang="ru-RU" dirty="0" smtClean="0"/>
          </a:p>
          <a:p>
            <a:pPr algn="just"/>
            <a:r>
              <a:rPr lang="ru-RU" dirty="0" smtClean="0"/>
              <a:t>Як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1991 року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негаразди</a:t>
            </a:r>
            <a:r>
              <a:rPr lang="ru-RU" dirty="0"/>
              <a:t> </a:t>
            </a:r>
            <a:r>
              <a:rPr lang="ru-RU" dirty="0" err="1"/>
              <a:t>посилилися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дужче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Розрив</a:t>
            </a:r>
            <a:r>
              <a:rPr lang="ru-RU" dirty="0" smtClean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, крах </a:t>
            </a:r>
            <a:r>
              <a:rPr lang="ru-RU" dirty="0" err="1"/>
              <a:t>налагодженої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та </a:t>
            </a:r>
            <a:r>
              <a:rPr lang="ru-RU" dirty="0" err="1"/>
              <a:t>медичного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вплинули</a:t>
            </a:r>
            <a:r>
              <a:rPr lang="ru-RU" dirty="0"/>
              <a:t> на </a:t>
            </a:r>
            <a:r>
              <a:rPr lang="ru-RU" dirty="0" err="1"/>
              <a:t>ріст</a:t>
            </a:r>
            <a:r>
              <a:rPr lang="ru-RU" dirty="0"/>
              <a:t> </a:t>
            </a:r>
            <a:r>
              <a:rPr lang="ru-RU" dirty="0" err="1"/>
              <a:t>захворюваності</a:t>
            </a:r>
            <a:r>
              <a:rPr lang="ru-RU" dirty="0"/>
              <a:t>, </a:t>
            </a:r>
            <a:r>
              <a:rPr lang="ru-RU" dirty="0" err="1"/>
              <a:t>смертності</a:t>
            </a:r>
            <a:r>
              <a:rPr lang="ru-RU" dirty="0"/>
              <a:t>, </a:t>
            </a:r>
            <a:r>
              <a:rPr lang="ru-RU" dirty="0" err="1"/>
              <a:t>еміграції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У </a:t>
            </a:r>
            <a:r>
              <a:rPr lang="ru-RU" dirty="0" err="1"/>
              <a:t>сім’ї</a:t>
            </a:r>
            <a:r>
              <a:rPr lang="ru-RU" dirty="0"/>
              <a:t>, як ланки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</a:t>
            </a:r>
            <a:r>
              <a:rPr lang="ru-RU" dirty="0" err="1"/>
              <a:t>Родини</a:t>
            </a:r>
            <a:r>
              <a:rPr lang="ru-RU" dirty="0"/>
              <a:t> не могли </a:t>
            </a:r>
            <a:r>
              <a:rPr lang="ru-RU" dirty="0" err="1"/>
              <a:t>дозволити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«</a:t>
            </a:r>
            <a:r>
              <a:rPr lang="ru-RU" dirty="0" err="1"/>
              <a:t>зайвої</a:t>
            </a:r>
            <a:r>
              <a:rPr lang="ru-RU" dirty="0"/>
              <a:t>» </a:t>
            </a:r>
            <a:r>
              <a:rPr lang="ru-RU" dirty="0" err="1"/>
              <a:t>дитини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не </a:t>
            </a:r>
            <a:r>
              <a:rPr lang="ru-RU" dirty="0" err="1"/>
              <a:t>народжували</a:t>
            </a:r>
            <a:r>
              <a:rPr lang="ru-RU" dirty="0"/>
              <a:t>, стало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шлюбів</a:t>
            </a:r>
            <a:r>
              <a:rPr lang="ru-RU" dirty="0"/>
              <a:t>, </a:t>
            </a:r>
            <a:r>
              <a:rPr lang="ru-RU" dirty="0" err="1"/>
              <a:t>натомість</a:t>
            </a:r>
            <a:r>
              <a:rPr lang="ru-RU" dirty="0"/>
              <a:t> </a:t>
            </a:r>
            <a:r>
              <a:rPr lang="ru-RU" dirty="0" err="1"/>
              <a:t>збільшилася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розлучень</a:t>
            </a:r>
            <a:r>
              <a:rPr lang="ru-RU" dirty="0"/>
              <a:t>, </a:t>
            </a:r>
            <a:r>
              <a:rPr lang="ru-RU" dirty="0" err="1"/>
              <a:t>одинаків</a:t>
            </a:r>
            <a:r>
              <a:rPr lang="ru-RU" dirty="0"/>
              <a:t> і </a:t>
            </a:r>
            <a:r>
              <a:rPr lang="ru-RU" dirty="0" err="1"/>
              <a:t>неповних</a:t>
            </a:r>
            <a:r>
              <a:rPr lang="ru-RU" dirty="0"/>
              <a:t> </a:t>
            </a:r>
            <a:r>
              <a:rPr lang="ru-RU" dirty="0" err="1"/>
              <a:t>сімей</a:t>
            </a:r>
            <a:r>
              <a:rPr lang="ru-RU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119924"/>
            <a:ext cx="5127002" cy="36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22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Приріст</a:t>
            </a:r>
            <a:r>
              <a:rPr lang="ru-RU" dirty="0" smtClean="0"/>
              <a:t> </a:t>
            </a:r>
            <a:r>
              <a:rPr lang="ru-RU" dirty="0" err="1"/>
              <a:t>формується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статистики </a:t>
            </a:r>
            <a:r>
              <a:rPr lang="ru-RU" dirty="0" err="1"/>
              <a:t>народжуваності</a:t>
            </a:r>
            <a:r>
              <a:rPr lang="ru-RU" dirty="0"/>
              <a:t> та </a:t>
            </a:r>
            <a:r>
              <a:rPr lang="ru-RU" dirty="0" err="1"/>
              <a:t>смертності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smtClean="0"/>
              <a:t>1960 року </a:t>
            </a:r>
            <a:r>
              <a:rPr lang="ru-RU" dirty="0" err="1" smtClean="0"/>
              <a:t>він</a:t>
            </a:r>
            <a:r>
              <a:rPr lang="ru-RU" dirty="0" smtClean="0"/>
              <a:t> становив– </a:t>
            </a:r>
            <a:r>
              <a:rPr lang="ru-RU" dirty="0"/>
              <a:t>13,6%, то 1965 року – 7,7%, 1980 року – 3,4%, 1990 року – 0,5%, а </a:t>
            </a:r>
            <a:r>
              <a:rPr lang="ru-RU" dirty="0" err="1"/>
              <a:t>вже</a:t>
            </a:r>
            <a:r>
              <a:rPr lang="ru-RU" dirty="0"/>
              <a:t> 2000 року </a:t>
            </a:r>
            <a:r>
              <a:rPr lang="ru-RU" dirty="0" smtClean="0"/>
              <a:t>: </a:t>
            </a:r>
            <a:r>
              <a:rPr lang="ru-RU" dirty="0"/>
              <a:t>-</a:t>
            </a:r>
            <a:r>
              <a:rPr lang="ru-RU" dirty="0" smtClean="0"/>
              <a:t>7,6</a:t>
            </a:r>
            <a:r>
              <a:rPr lang="ru-RU" dirty="0"/>
              <a:t>%.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</a:t>
            </a: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/>
              <a:t>приросту в УРСР почав </a:t>
            </a:r>
            <a:r>
              <a:rPr lang="ru-RU" dirty="0" err="1"/>
              <a:t>знижуватися</a:t>
            </a:r>
            <a:r>
              <a:rPr lang="ru-RU" dirty="0"/>
              <a:t> через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коефіцієнту</a:t>
            </a:r>
            <a:r>
              <a:rPr lang="ru-RU" dirty="0"/>
              <a:t> </a:t>
            </a:r>
            <a:r>
              <a:rPr lang="ru-RU" dirty="0" err="1"/>
              <a:t>народжуваності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фертильності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народжених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жінкою</a:t>
            </a:r>
            <a:r>
              <a:rPr lang="ru-RU" dirty="0"/>
              <a:t>).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Так </a:t>
            </a:r>
            <a:r>
              <a:rPr lang="ru-RU" dirty="0"/>
              <a:t>1925 року </a:t>
            </a:r>
            <a:r>
              <a:rPr lang="ru-RU" dirty="0" err="1"/>
              <a:t>народжуваність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становила 5,4 </a:t>
            </a:r>
            <a:r>
              <a:rPr lang="ru-RU" dirty="0" err="1"/>
              <a:t>дітей</a:t>
            </a:r>
            <a:r>
              <a:rPr lang="ru-RU" dirty="0"/>
              <a:t>, 1941 року – 3,8 </a:t>
            </a:r>
            <a:r>
              <a:rPr lang="ru-RU" dirty="0" err="1"/>
              <a:t>дітей</a:t>
            </a:r>
            <a:r>
              <a:rPr lang="ru-RU" dirty="0"/>
              <a:t>, 1950 року – 2,8 </a:t>
            </a:r>
            <a:r>
              <a:rPr lang="ru-RU" dirty="0" err="1"/>
              <a:t>дітей</a:t>
            </a:r>
            <a:r>
              <a:rPr lang="ru-RU" dirty="0"/>
              <a:t>, 1962 року – 2,14 </a:t>
            </a:r>
            <a:r>
              <a:rPr lang="ru-RU" dirty="0" err="1"/>
              <a:t>дітей</a:t>
            </a:r>
            <a:r>
              <a:rPr lang="ru-RU" dirty="0"/>
              <a:t>. </a:t>
            </a:r>
            <a:r>
              <a:rPr lang="ru-RU" dirty="0" err="1"/>
              <a:t>Остання</a:t>
            </a:r>
            <a:r>
              <a:rPr lang="ru-RU" dirty="0"/>
              <a:t> цифра </a:t>
            </a:r>
            <a:r>
              <a:rPr lang="ru-RU" dirty="0" err="1"/>
              <a:t>коефіцієнту</a:t>
            </a:r>
            <a:r>
              <a:rPr lang="ru-RU" dirty="0"/>
              <a:t> </a:t>
            </a:r>
            <a:r>
              <a:rPr lang="ru-RU" dirty="0" err="1"/>
              <a:t>фертильності</a:t>
            </a:r>
            <a:r>
              <a:rPr lang="ru-RU" dirty="0"/>
              <a:t> є </a:t>
            </a:r>
            <a:r>
              <a:rPr lang="ru-RU" dirty="0" err="1"/>
              <a:t>необхідною</a:t>
            </a:r>
            <a:r>
              <a:rPr lang="ru-RU" dirty="0"/>
              <a:t> для </a:t>
            </a:r>
            <a:r>
              <a:rPr lang="ru-RU" dirty="0" err="1"/>
              <a:t>мінімального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в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(2,1). </a:t>
            </a:r>
            <a:r>
              <a:rPr lang="ru-RU" dirty="0" err="1"/>
              <a:t>Наступні</a:t>
            </a:r>
            <a:r>
              <a:rPr lang="ru-RU" dirty="0"/>
              <a:t> роки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знизився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(1,84 у 1990 </a:t>
            </a:r>
            <a:r>
              <a:rPr lang="ru-RU" dirty="0" err="1"/>
              <a:t>році</a:t>
            </a:r>
            <a:r>
              <a:rPr lang="ru-RU" dirty="0"/>
              <a:t>, 1,11 у 2000 </a:t>
            </a:r>
            <a:r>
              <a:rPr lang="ru-RU" dirty="0" err="1"/>
              <a:t>році</a:t>
            </a:r>
            <a:r>
              <a:rPr lang="ru-RU" dirty="0"/>
              <a:t>).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Дана </a:t>
            </a:r>
            <a:r>
              <a:rPr lang="ru-RU" dirty="0" err="1"/>
              <a:t>тенденція</a:t>
            </a:r>
            <a:r>
              <a:rPr lang="ru-RU" dirty="0"/>
              <a:t> є </a:t>
            </a:r>
            <a:r>
              <a:rPr lang="ru-RU" dirty="0" err="1"/>
              <a:t>закономірною</a:t>
            </a:r>
            <a:r>
              <a:rPr lang="ru-RU" dirty="0"/>
              <a:t> для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держав. </a:t>
            </a:r>
            <a:r>
              <a:rPr lang="ru-RU" dirty="0" err="1"/>
              <a:t>Проте</a:t>
            </a:r>
            <a:r>
              <a:rPr lang="ru-RU" dirty="0"/>
              <a:t> в </a:t>
            </a:r>
            <a:r>
              <a:rPr lang="ru-RU" dirty="0" err="1"/>
              <a:t>пострадянській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 вона </a:t>
            </a:r>
            <a:r>
              <a:rPr lang="ru-RU" dirty="0" err="1"/>
              <a:t>погіршила</a:t>
            </a:r>
            <a:r>
              <a:rPr lang="ru-RU" dirty="0"/>
              <a:t> </a:t>
            </a:r>
            <a:r>
              <a:rPr lang="ru-RU" dirty="0" err="1"/>
              <a:t>демографічні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в </a:t>
            </a:r>
            <a:r>
              <a:rPr lang="ru-RU" dirty="0" err="1"/>
              <a:t>сукупності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смертністю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вікових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та </a:t>
            </a:r>
            <a:r>
              <a:rPr lang="ru-RU" dirty="0" err="1"/>
              <a:t>еміграцією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2828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Так</a:t>
            </a:r>
            <a:r>
              <a:rPr lang="ru-RU" dirty="0"/>
              <a:t>, 1990 року </a:t>
            </a:r>
            <a:r>
              <a:rPr lang="ru-RU" dirty="0" err="1"/>
              <a:t>коефіцієнт</a:t>
            </a:r>
            <a:r>
              <a:rPr lang="ru-RU" dirty="0"/>
              <a:t> </a:t>
            </a:r>
            <a:r>
              <a:rPr lang="ru-RU" dirty="0" err="1"/>
              <a:t>смертності</a:t>
            </a:r>
            <a:r>
              <a:rPr lang="ru-RU" dirty="0"/>
              <a:t> становив 12,1, а 2000 року – 15,4. </a:t>
            </a:r>
            <a:r>
              <a:rPr lang="ru-RU" dirty="0" err="1"/>
              <a:t>Міграційний</a:t>
            </a:r>
            <a:r>
              <a:rPr lang="ru-RU" dirty="0"/>
              <a:t> </a:t>
            </a:r>
            <a:r>
              <a:rPr lang="ru-RU" dirty="0" err="1"/>
              <a:t>приріст</a:t>
            </a:r>
            <a:r>
              <a:rPr lang="ru-RU" dirty="0"/>
              <a:t> 1990 року дав 1,5% (до УРСР </a:t>
            </a:r>
            <a:r>
              <a:rPr lang="ru-RU" dirty="0" err="1"/>
              <a:t>в’їхало</a:t>
            </a:r>
            <a:r>
              <a:rPr lang="ru-RU" dirty="0"/>
              <a:t> 78 тис. людей), 1992 року – 5,6% (288 тис.), а 2000 року – 2,7% (</a:t>
            </a:r>
            <a:r>
              <a:rPr lang="ru-RU" dirty="0" err="1"/>
              <a:t>емігрували</a:t>
            </a:r>
            <a:r>
              <a:rPr lang="ru-RU" dirty="0"/>
              <a:t> 134 тис. </a:t>
            </a:r>
            <a:r>
              <a:rPr lang="ru-RU" dirty="0" err="1"/>
              <a:t>українців</a:t>
            </a:r>
            <a:r>
              <a:rPr lang="ru-RU" dirty="0"/>
              <a:t>).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Тут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приріст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перших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забезпечував</a:t>
            </a:r>
            <a:r>
              <a:rPr lang="ru-RU" dirty="0"/>
              <a:t> активна </a:t>
            </a:r>
            <a:r>
              <a:rPr lang="ru-RU" dirty="0" err="1"/>
              <a:t>імміграція</a:t>
            </a:r>
            <a:r>
              <a:rPr lang="ru-RU" dirty="0"/>
              <a:t> до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прибули</a:t>
            </a:r>
            <a:r>
              <a:rPr lang="ru-RU" dirty="0"/>
              <a:t>:</a:t>
            </a:r>
          </a:p>
          <a:p>
            <a:pPr algn="just"/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кримські</a:t>
            </a:r>
            <a:r>
              <a:rPr lang="ru-RU" dirty="0"/>
              <a:t> </a:t>
            </a:r>
            <a:r>
              <a:rPr lang="ru-RU" dirty="0" err="1"/>
              <a:t>татари</a:t>
            </a:r>
            <a:r>
              <a:rPr lang="ru-RU" dirty="0"/>
              <a:t> (250 тис.)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 smtClean="0"/>
              <a:t>репатріанти</a:t>
            </a:r>
            <a:r>
              <a:rPr lang="ru-RU" dirty="0" smtClean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трудові</a:t>
            </a:r>
            <a:r>
              <a:rPr lang="ru-RU" dirty="0" smtClean="0"/>
              <a:t> </a:t>
            </a:r>
            <a:r>
              <a:rPr lang="ru-RU" dirty="0" err="1"/>
              <a:t>мігранти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походили з УРСР, та жили й </a:t>
            </a:r>
            <a:r>
              <a:rPr lang="ru-RU" dirty="0" err="1"/>
              <a:t>працювали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СРСР (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середньоазійської</a:t>
            </a:r>
            <a:r>
              <a:rPr lang="ru-RU" dirty="0"/>
              <a:t> </a:t>
            </a:r>
            <a:r>
              <a:rPr lang="ru-RU" dirty="0" err="1"/>
              <a:t>цілини</a:t>
            </a:r>
            <a:r>
              <a:rPr lang="ru-RU" dirty="0"/>
              <a:t>, </a:t>
            </a:r>
            <a:r>
              <a:rPr lang="ru-RU" dirty="0" err="1"/>
              <a:t>нафтовики</a:t>
            </a:r>
            <a:r>
              <a:rPr lang="ru-RU" dirty="0"/>
              <a:t> </a:t>
            </a:r>
            <a:r>
              <a:rPr lang="ru-RU" dirty="0" err="1"/>
              <a:t>Півночі</a:t>
            </a:r>
            <a:r>
              <a:rPr lang="ru-RU" dirty="0"/>
              <a:t>, </a:t>
            </a:r>
            <a:r>
              <a:rPr lang="ru-RU" dirty="0" err="1"/>
              <a:t>будівельники</a:t>
            </a:r>
            <a:r>
              <a:rPr lang="ru-RU" dirty="0"/>
              <a:t> БАМу, </a:t>
            </a:r>
            <a:r>
              <a:rPr lang="ru-RU" dirty="0" err="1"/>
              <a:t>військовослужбовці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 smtClean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/>
              <a:t>біженці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куточків</a:t>
            </a:r>
            <a:r>
              <a:rPr lang="ru-RU" dirty="0"/>
              <a:t> СРСР, </a:t>
            </a:r>
            <a:r>
              <a:rPr lang="ru-RU" dirty="0" err="1"/>
              <a:t>які</a:t>
            </a:r>
            <a:r>
              <a:rPr lang="ru-RU" dirty="0"/>
              <a:t> стали жертвами </a:t>
            </a:r>
            <a:r>
              <a:rPr lang="ru-RU" dirty="0" err="1"/>
              <a:t>етнічних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(</a:t>
            </a:r>
            <a:r>
              <a:rPr lang="ru-RU" dirty="0" err="1"/>
              <a:t>Закавказзя</a:t>
            </a:r>
            <a:r>
              <a:rPr lang="ru-RU" dirty="0"/>
              <a:t>, </a:t>
            </a:r>
            <a:r>
              <a:rPr lang="ru-RU" dirty="0" err="1"/>
              <a:t>Придністров’я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109099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err="1" smtClean="0">
                <a:solidFill>
                  <a:srgbClr val="FF0000"/>
                </a:solidFill>
              </a:rPr>
              <a:t>Еміграція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з </a:t>
            </a:r>
            <a:r>
              <a:rPr lang="ru-RU" dirty="0" err="1">
                <a:solidFill>
                  <a:srgbClr val="FF0000"/>
                </a:solidFill>
              </a:rPr>
              <a:t>України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набула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двох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основних</a:t>
            </a:r>
            <a:r>
              <a:rPr lang="ru-RU" dirty="0">
                <a:solidFill>
                  <a:srgbClr val="FF0000"/>
                </a:solidFill>
              </a:rPr>
              <a:t> форм: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виїзд</a:t>
            </a:r>
            <a:r>
              <a:rPr lang="ru-RU" dirty="0"/>
              <a:t> на </a:t>
            </a: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трудова</a:t>
            </a:r>
            <a:r>
              <a:rPr lang="ru-RU" dirty="0"/>
              <a:t> </a:t>
            </a:r>
            <a:r>
              <a:rPr lang="ru-RU" dirty="0" err="1"/>
              <a:t>міграція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	У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</a:t>
            </a:r>
            <a:r>
              <a:rPr lang="ru-RU" dirty="0" err="1"/>
              <a:t>вирушали</a:t>
            </a:r>
            <a:r>
              <a:rPr lang="ru-RU" dirty="0"/>
              <a:t> </a:t>
            </a:r>
            <a:r>
              <a:rPr lang="ru-RU" dirty="0" err="1"/>
              <a:t>подалі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матеріальної</a:t>
            </a:r>
            <a:r>
              <a:rPr lang="ru-RU" dirty="0"/>
              <a:t> скрути та </a:t>
            </a:r>
            <a:r>
              <a:rPr lang="ru-RU" dirty="0" err="1"/>
              <a:t>соціально-політичних</a:t>
            </a:r>
            <a:r>
              <a:rPr lang="ru-RU" dirty="0"/>
              <a:t> проблем </a:t>
            </a:r>
            <a:r>
              <a:rPr lang="ru-RU" dirty="0" err="1"/>
              <a:t>держави</a:t>
            </a:r>
            <a:r>
              <a:rPr lang="ru-RU" dirty="0"/>
              <a:t> (</a:t>
            </a:r>
            <a:r>
              <a:rPr lang="ru-RU" dirty="0" err="1"/>
              <a:t>неможливість</a:t>
            </a:r>
            <a:r>
              <a:rPr lang="ru-RU" dirty="0"/>
              <a:t> нормально </a:t>
            </a:r>
            <a:r>
              <a:rPr lang="ru-RU" dirty="0" err="1"/>
              <a:t>розвиватися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бізнесменам</a:t>
            </a:r>
            <a:r>
              <a:rPr lang="ru-RU" dirty="0"/>
              <a:t>, </a:t>
            </a:r>
            <a:r>
              <a:rPr lang="ru-RU" dirty="0" err="1"/>
              <a:t>інтелігенції</a:t>
            </a:r>
            <a:r>
              <a:rPr lang="ru-RU" dirty="0"/>
              <a:t> та </a:t>
            </a:r>
            <a:r>
              <a:rPr lang="ru-RU" dirty="0" err="1"/>
              <a:t>активній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).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емігрантів</a:t>
            </a:r>
            <a:r>
              <a:rPr lang="ru-RU" dirty="0"/>
              <a:t> з часом </a:t>
            </a:r>
            <a:r>
              <a:rPr lang="ru-RU" dirty="0" err="1"/>
              <a:t>поверталися</a:t>
            </a:r>
            <a:r>
              <a:rPr lang="ru-RU" dirty="0"/>
              <a:t>, але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тривала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негативно </a:t>
            </a:r>
            <a:r>
              <a:rPr lang="ru-RU" dirty="0" err="1"/>
              <a:t>впливала</a:t>
            </a:r>
            <a:r>
              <a:rPr lang="ru-RU" dirty="0"/>
              <a:t> на </a:t>
            </a:r>
            <a:r>
              <a:rPr lang="ru-RU" dirty="0" err="1"/>
              <a:t>демографію</a:t>
            </a:r>
            <a:r>
              <a:rPr lang="ru-RU" dirty="0"/>
              <a:t> (</a:t>
            </a:r>
            <a:r>
              <a:rPr lang="ru-RU" dirty="0" err="1"/>
              <a:t>неповні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, </a:t>
            </a:r>
            <a:r>
              <a:rPr lang="ru-RU" dirty="0" err="1"/>
              <a:t>спустіння</a:t>
            </a:r>
            <a:r>
              <a:rPr lang="ru-RU" dirty="0"/>
              <a:t> невеликих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, особливо в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).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3874800"/>
            <a:ext cx="4459796" cy="29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97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243373"/>
              </p:ext>
            </p:extLst>
          </p:nvPr>
        </p:nvGraphicFramePr>
        <p:xfrm>
          <a:off x="205460" y="2147274"/>
          <a:ext cx="8805088" cy="3749040"/>
        </p:xfrm>
        <a:graphic>
          <a:graphicData uri="http://schemas.openxmlformats.org/drawingml/2006/table">
            <a:tbl>
              <a:tblPr/>
              <a:tblGrid>
                <a:gridCol w="1172631"/>
                <a:gridCol w="1090351"/>
                <a:gridCol w="1090351"/>
                <a:gridCol w="1090351"/>
                <a:gridCol w="1090351"/>
                <a:gridCol w="1090351"/>
                <a:gridCol w="1090351"/>
                <a:gridCol w="1090351"/>
              </a:tblGrid>
              <a:tr h="0">
                <a:tc>
                  <a:txBody>
                    <a:bodyPr/>
                    <a:lstStyle/>
                    <a:p>
                      <a:pPr algn="l"/>
                      <a:endParaRPr lang="ru-RU" dirty="0">
                        <a:effectLst/>
                      </a:endParaRP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effectLst/>
                        </a:rPr>
                        <a:t>1897-1900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effectLst/>
                        </a:rPr>
                        <a:t>1926-1930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effectLst/>
                        </a:rPr>
                        <a:t>1959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effectLst/>
                        </a:rPr>
                        <a:t>1970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effectLst/>
                        </a:rPr>
                        <a:t>1979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effectLst/>
                        </a:rPr>
                        <a:t>1989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effectLst/>
                        </a:rPr>
                        <a:t>2001</a:t>
                      </a:r>
                    </a:p>
                  </a:txBody>
                  <a:tcPr marR="20002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 u="none" strike="noStrike" dirty="0" err="1">
                          <a:solidFill>
                            <a:srgbClr val="0B0080"/>
                          </a:solidFill>
                          <a:effectLst/>
                          <a:hlinkClick r:id="rId2" tooltip="Українці"/>
                        </a:rPr>
                        <a:t>українці</a:t>
                      </a:r>
                      <a:endParaRPr lang="ru-RU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72,0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74,8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76,8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74,9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73,6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72,7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77,8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 u="none" strike="noStrike" dirty="0" err="1">
                          <a:solidFill>
                            <a:srgbClr val="0B0080"/>
                          </a:solidFill>
                          <a:effectLst/>
                          <a:hlinkClick r:id="rId3" tooltip="Євреї"/>
                        </a:rPr>
                        <a:t>євреї</a:t>
                      </a:r>
                      <a:endParaRPr lang="ru-RU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9,0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6,5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1,6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1,3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 u="none" strike="noStrike" dirty="0" err="1">
                          <a:solidFill>
                            <a:srgbClr val="0B0080"/>
                          </a:solidFill>
                          <a:effectLst/>
                          <a:hlinkClick r:id="rId4" tooltip="Росіяни"/>
                        </a:rPr>
                        <a:t>росіяни</a:t>
                      </a:r>
                      <a:endParaRPr lang="ru-RU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8,8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8,1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16,9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19,4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21,1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22,1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17,3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 u="none" strike="noStrike" dirty="0">
                          <a:solidFill>
                            <a:srgbClr val="0B0080"/>
                          </a:solidFill>
                          <a:effectLst/>
                          <a:hlinkClick r:id="rId5" tooltip="Поляки"/>
                        </a:rPr>
                        <a:t>поляки</a:t>
                      </a:r>
                      <a:endParaRPr lang="ru-RU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4,4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5,4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 dirty="0" err="1">
                          <a:effectLst/>
                        </a:rPr>
                        <a:t>інші</a:t>
                      </a:r>
                      <a:endParaRPr lang="ru-RU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2,7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2,7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2,2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2,6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3,0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3,1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 u="none" strike="noStrike" dirty="0" err="1">
                          <a:solidFill>
                            <a:srgbClr val="0B0080"/>
                          </a:solidFill>
                          <a:effectLst/>
                          <a:hlinkClick r:id="rId6" tooltip="Німці"/>
                        </a:rPr>
                        <a:t>німці</a:t>
                      </a:r>
                      <a:endParaRPr lang="ru-RU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2,1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b="1" u="none" strike="noStrike" dirty="0" err="1">
                          <a:solidFill>
                            <a:srgbClr val="0B0080"/>
                          </a:solidFill>
                          <a:effectLst/>
                          <a:hlinkClick r:id="rId7" tooltip="Молдовани"/>
                        </a:rPr>
                        <a:t>молдовани</a:t>
                      </a:r>
                      <a:r>
                        <a:rPr lang="ru-RU" b="1" dirty="0">
                          <a:effectLst/>
                        </a:rPr>
                        <a:t> і </a:t>
                      </a:r>
                      <a:r>
                        <a:rPr lang="ru-RU" b="1" u="none" strike="noStrike" dirty="0" err="1">
                          <a:solidFill>
                            <a:srgbClr val="0B0080"/>
                          </a:solidFill>
                          <a:effectLst/>
                          <a:hlinkClick r:id="rId8" tooltip="Румуни"/>
                        </a:rPr>
                        <a:t>румуни</a:t>
                      </a:r>
                      <a:endParaRPr lang="ru-RU" b="1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1,1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0,9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0,8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195661"/>
            <a:ext cx="8712968" cy="18947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Етносоціальна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+mn-lt"/>
              </a:rPr>
              <a:t> структура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i="1" dirty="0">
              <a:solidFill>
                <a:srgbClr val="7030A0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	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Етнічний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склад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населення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України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в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сучасних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кордонах (1897 — 2001 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рр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.),% (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показані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етноси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,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чисельність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яких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наприкінці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1920-х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років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перевищувала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1%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загальної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чисельності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населення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61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366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7030A0"/>
                </a:solidFill>
              </a:rPr>
              <a:t>Протидія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сепаратизму на початку </a:t>
            </a:r>
            <a:r>
              <a:rPr lang="ru-RU" sz="2000" b="1" dirty="0" err="1" smtClean="0">
                <a:solidFill>
                  <a:srgbClr val="7030A0"/>
                </a:solidFill>
              </a:rPr>
              <a:t>незалежності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України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900" y="836712"/>
            <a:ext cx="862457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prstClr val="black"/>
                </a:solidFill>
              </a:rPr>
              <a:t>Метод </a:t>
            </a:r>
            <a:r>
              <a:rPr lang="ru-RU" b="1" dirty="0">
                <a:solidFill>
                  <a:prstClr val="black"/>
                </a:solidFill>
              </a:rPr>
              <a:t>«</a:t>
            </a:r>
            <a:r>
              <a:rPr lang="ru-RU" b="1" dirty="0" err="1">
                <a:solidFill>
                  <a:prstClr val="black"/>
                </a:solidFill>
              </a:rPr>
              <a:t>Словничок</a:t>
            </a:r>
            <a:r>
              <a:rPr lang="ru-RU" b="1" dirty="0">
                <a:solidFill>
                  <a:prstClr val="black"/>
                </a:solidFill>
              </a:rPr>
              <a:t>»</a:t>
            </a:r>
            <a:endParaRPr lang="ru-RU" sz="2000" dirty="0">
              <a:solidFill>
                <a:prstClr val="black"/>
              </a:solidFill>
            </a:endParaRPr>
          </a:p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	</a:t>
            </a:r>
            <a:r>
              <a:rPr lang="vi-VN" sz="2400" b="1" dirty="0" smtClean="0">
                <a:solidFill>
                  <a:srgbClr val="FF0000"/>
                </a:solidFill>
              </a:rPr>
              <a:t>«</a:t>
            </a:r>
            <a:r>
              <a:rPr lang="vi-VN" sz="2400" b="1" dirty="0">
                <a:solidFill>
                  <a:srgbClr val="FF0000"/>
                </a:solidFill>
              </a:rPr>
              <a:t>Сепарати́зм» в Украї́ні — </a:t>
            </a:r>
            <a:r>
              <a:rPr lang="vi-VN" sz="2400" dirty="0"/>
              <a:t>діяльність, направлена на зміну статусу окремих територій відповідно до законів України та протизаконна діяльність, направлена на сецесію (відділення) від матірної України частини територій та їх мешканців</a:t>
            </a:r>
            <a:r>
              <a:rPr lang="vi-VN" sz="2400" dirty="0" smtClean="0"/>
              <a:t>.</a:t>
            </a:r>
            <a:endParaRPr lang="uk-UA" dirty="0" smtClean="0"/>
          </a:p>
          <a:p>
            <a:pPr algn="just"/>
            <a:endParaRPr lang="uk-UA" dirty="0" smtClean="0"/>
          </a:p>
          <a:p>
            <a:pPr algn="just"/>
            <a:r>
              <a:rPr lang="ru-RU" sz="1600" b="1" dirty="0" err="1" smtClean="0">
                <a:solidFill>
                  <a:srgbClr val="FF0000"/>
                </a:solidFill>
              </a:rPr>
              <a:t>Період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часів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>
                <a:solidFill>
                  <a:srgbClr val="FF0000"/>
                </a:solidFill>
              </a:rPr>
              <a:t>незалежної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України</a:t>
            </a:r>
            <a:endParaRPr lang="ru-RU" sz="1600" dirty="0">
              <a:solidFill>
                <a:srgbClr val="FF0000"/>
              </a:solidFill>
            </a:endParaRPr>
          </a:p>
          <a:p>
            <a:pPr algn="just"/>
            <a:r>
              <a:rPr lang="ru-RU" sz="1600" dirty="0" smtClean="0"/>
              <a:t>	На </a:t>
            </a:r>
            <a:r>
              <a:rPr lang="ru-RU" dirty="0" err="1"/>
              <a:t>підтримування</a:t>
            </a:r>
            <a:r>
              <a:rPr lang="ru-RU" dirty="0"/>
              <a:t> псевдо-</a:t>
            </a:r>
            <a:r>
              <a:rPr lang="ru-RU" dirty="0" err="1"/>
              <a:t>сепаратистських</a:t>
            </a:r>
            <a:r>
              <a:rPr lang="ru-RU" dirty="0"/>
              <a:t> </a:t>
            </a:r>
            <a:r>
              <a:rPr lang="ru-RU" dirty="0" err="1"/>
              <a:t>настроїв</a:t>
            </a:r>
            <a:r>
              <a:rPr lang="ru-RU" dirty="0"/>
              <a:t> (</a:t>
            </a:r>
            <a:r>
              <a:rPr lang="ru-RU" dirty="0" err="1"/>
              <a:t>насправді</a:t>
            </a:r>
            <a:r>
              <a:rPr lang="ru-RU" dirty="0"/>
              <a:t> — </a:t>
            </a:r>
            <a:r>
              <a:rPr lang="ru-RU" dirty="0" err="1"/>
              <a:t>проросійських</a:t>
            </a:r>
            <a:r>
              <a:rPr lang="ru-RU" dirty="0"/>
              <a:t> </a:t>
            </a:r>
            <a:r>
              <a:rPr lang="ru-RU" dirty="0" err="1">
                <a:hlinkClick r:id="rId2" tooltip="Іредентизм"/>
              </a:rPr>
              <a:t>іредентистських</a:t>
            </a:r>
            <a:r>
              <a:rPr lang="ru-RU" dirty="0"/>
              <a:t>)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направлені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політиків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незалежної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дозволяли в </a:t>
            </a:r>
            <a:r>
              <a:rPr lang="ru-RU" dirty="0" err="1"/>
              <a:t>умовах</a:t>
            </a:r>
            <a:r>
              <a:rPr lang="ru-RU" dirty="0"/>
              <a:t> «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по </a:t>
            </a:r>
            <a:r>
              <a:rPr lang="ru-RU" dirty="0" err="1"/>
              <a:t>Дніпру</a:t>
            </a:r>
            <a:r>
              <a:rPr lang="ru-RU" dirty="0"/>
              <a:t>» </a:t>
            </a:r>
            <a:r>
              <a:rPr lang="ru-RU" dirty="0" err="1"/>
              <a:t>боротися</a:t>
            </a:r>
            <a:r>
              <a:rPr lang="ru-RU" dirty="0"/>
              <a:t> за </a:t>
            </a:r>
            <a:r>
              <a:rPr lang="ru-RU" dirty="0" err="1"/>
              <a:t>владу</a:t>
            </a:r>
            <a:r>
              <a:rPr lang="ru-RU" dirty="0"/>
              <a:t> та </a:t>
            </a:r>
            <a:r>
              <a:rPr lang="ru-RU" dirty="0" err="1"/>
              <a:t>реалізовувати</a:t>
            </a:r>
            <a:r>
              <a:rPr lang="ru-RU" dirty="0"/>
              <a:t> </a:t>
            </a:r>
            <a:r>
              <a:rPr lang="ru-RU" dirty="0" err="1"/>
              <a:t>корупційні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пограбування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на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пояснювали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«</a:t>
            </a:r>
            <a:r>
              <a:rPr lang="ru-RU" dirty="0" err="1"/>
              <a:t>Схід</a:t>
            </a:r>
            <a:r>
              <a:rPr lang="ru-RU" dirty="0"/>
              <a:t> </a:t>
            </a:r>
            <a:r>
              <a:rPr lang="ru-RU" dirty="0" err="1"/>
              <a:t>годує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; </a:t>
            </a:r>
            <a:r>
              <a:rPr lang="ru-RU" dirty="0" err="1"/>
              <a:t>Донбас</a:t>
            </a:r>
            <a:r>
              <a:rPr lang="ru-RU" dirty="0"/>
              <a:t> порожняк не </a:t>
            </a:r>
            <a:r>
              <a:rPr lang="ru-RU" dirty="0" err="1"/>
              <a:t>гонить</a:t>
            </a:r>
            <a:r>
              <a:rPr lang="ru-RU" dirty="0"/>
              <a:t>», а на </a:t>
            </a:r>
            <a:r>
              <a:rPr lang="ru-RU" dirty="0" err="1"/>
              <a:t>заході</a:t>
            </a:r>
            <a:r>
              <a:rPr lang="ru-RU" dirty="0"/>
              <a:t> —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«</a:t>
            </a:r>
            <a:r>
              <a:rPr lang="ru-RU" dirty="0" err="1"/>
              <a:t>Схід</a:t>
            </a:r>
            <a:r>
              <a:rPr lang="ru-RU" dirty="0"/>
              <a:t> </a:t>
            </a:r>
            <a:r>
              <a:rPr lang="ru-RU" dirty="0" err="1"/>
              <a:t>заробляє</a:t>
            </a:r>
            <a:r>
              <a:rPr lang="ru-RU" dirty="0"/>
              <a:t> для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smtClean="0"/>
              <a:t>валюту.</a:t>
            </a:r>
          </a:p>
          <a:p>
            <a:pPr algn="just"/>
            <a:r>
              <a:rPr lang="ru-RU" dirty="0"/>
              <a:t>Одним з </a:t>
            </a:r>
            <a:r>
              <a:rPr lang="ru-RU" dirty="0" err="1"/>
              <a:t>проявів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«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по </a:t>
            </a:r>
            <a:r>
              <a:rPr lang="ru-RU" dirty="0" err="1"/>
              <a:t>Дніпру</a:t>
            </a:r>
            <a:r>
              <a:rPr lang="ru-RU" dirty="0"/>
              <a:t>» став Референдум на </a:t>
            </a:r>
            <a:r>
              <a:rPr lang="ru-RU" dirty="0" err="1"/>
              <a:t>Донеччині</a:t>
            </a:r>
            <a:r>
              <a:rPr lang="ru-RU" dirty="0"/>
              <a:t> та </a:t>
            </a:r>
            <a:r>
              <a:rPr lang="ru-RU" dirty="0" err="1"/>
              <a:t>Луганщині</a:t>
            </a:r>
            <a:r>
              <a:rPr lang="ru-RU" dirty="0"/>
              <a:t> 1994 року,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засвідчив</a:t>
            </a:r>
            <a:r>
              <a:rPr lang="ru-RU" dirty="0"/>
              <a:t> </a:t>
            </a:r>
            <a:r>
              <a:rPr lang="ru-RU" dirty="0" err="1"/>
              <a:t>прихильність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Донбасу</a:t>
            </a:r>
            <a:r>
              <a:rPr lang="ru-RU" dirty="0"/>
              <a:t> до федерального устрою </a:t>
            </a:r>
            <a:r>
              <a:rPr lang="ru-RU" dirty="0" err="1"/>
              <a:t>України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18742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85</TotalTime>
  <Words>209</Words>
  <Application>Microsoft Office PowerPoint</Application>
  <PresentationFormat>Экран (4:3)</PresentationFormat>
  <Paragraphs>147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Демографічна ситуація. Етносоціальна структура. Протидія сепаратизму. Повернення кримських татар на історичну Батьківщину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Демографічна ситуація. Етносоціальна структура. Протидія сепаратизму. Повернення кримських татар на історичну Батьківщину</dc:title>
  <dc:creator>OksanaUrievna</dc:creator>
  <cp:lastModifiedBy>User</cp:lastModifiedBy>
  <cp:revision>11</cp:revision>
  <dcterms:created xsi:type="dcterms:W3CDTF">2020-01-24T08:09:59Z</dcterms:created>
  <dcterms:modified xsi:type="dcterms:W3CDTF">2020-03-17T19:56:48Z</dcterms:modified>
</cp:coreProperties>
</file>